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8" r:id="rId2"/>
    <p:sldId id="335" r:id="rId3"/>
    <p:sldId id="338" r:id="rId4"/>
    <p:sldId id="330" r:id="rId5"/>
    <p:sldId id="336" r:id="rId6"/>
    <p:sldId id="337" r:id="rId7"/>
    <p:sldId id="373" r:id="rId8"/>
    <p:sldId id="339" r:id="rId9"/>
    <p:sldId id="383" r:id="rId10"/>
    <p:sldId id="340" r:id="rId11"/>
    <p:sldId id="341" r:id="rId12"/>
    <p:sldId id="374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838" autoAdjust="0"/>
    <p:restoredTop sz="93088" autoAdjust="0"/>
  </p:normalViewPr>
  <p:slideViewPr>
    <p:cSldViewPr>
      <p:cViewPr varScale="1">
        <p:scale>
          <a:sx n="111" d="100"/>
          <a:sy n="111" d="100"/>
        </p:scale>
        <p:origin x="11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alogador\Documents\INFORMES%20DE%20GOBIERNO\estadsiticas%20de%203%20a&#241;os%20biblioteca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Hoja1!$A$5:$A$9</c:f>
              <c:strCache>
                <c:ptCount val="5"/>
              </c:strCache>
            </c:strRef>
          </c:tx>
          <c:invertIfNegative val="0"/>
          <c:cat>
            <c:numRef>
              <c:f>Hoja1!$C$9:$C$11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Hoja1!$B$5:$B$6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8F5F-42D6-B623-4CA089C8277B}"/>
            </c:ext>
          </c:extLst>
        </c:ser>
        <c:ser>
          <c:idx val="1"/>
          <c:order val="1"/>
          <c:tx>
            <c:strRef>
              <c:f>Hoja1!$E$8</c:f>
              <c:strCache>
                <c:ptCount val="1"/>
                <c:pt idx="0">
                  <c:v>Asistentes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24180137220372E-2"/>
                  <c:y val="-2.20317427787748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71017204984888"/>
                      <c:h val="7.4480684482350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F5F-42D6-B623-4CA089C8277B}"/>
                </c:ext>
              </c:extLst>
            </c:dLbl>
            <c:dLbl>
              <c:idx val="1"/>
              <c:layout>
                <c:manualLayout>
                  <c:x val="0"/>
                  <c:y val="-1.3029315960912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5F-42D6-B623-4CA089C8277B}"/>
                </c:ext>
              </c:extLst>
            </c:dLbl>
            <c:dLbl>
              <c:idx val="2"/>
              <c:layout>
                <c:manualLayout>
                  <c:x val="1.6666666666666566E-2"/>
                  <c:y val="-1.298701298701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5F-42D6-B623-4CA089C82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Hoja1!$C$9:$C$11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Hoja1!$E$9:$E$11</c:f>
              <c:numCache>
                <c:formatCode>#,##0</c:formatCode>
                <c:ptCount val="3"/>
                <c:pt idx="0">
                  <c:v>445210</c:v>
                </c:pt>
                <c:pt idx="1">
                  <c:v>612542</c:v>
                </c:pt>
                <c:pt idx="2">
                  <c:v>601306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5F-42D6-B623-4CA089C82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170800"/>
        <c:axId val="246171976"/>
        <c:axId val="248500480"/>
      </c:bar3DChart>
      <c:catAx>
        <c:axId val="24617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6171976"/>
        <c:crosses val="autoZero"/>
        <c:auto val="1"/>
        <c:lblAlgn val="ctr"/>
        <c:lblOffset val="100"/>
        <c:noMultiLvlLbl val="0"/>
      </c:catAx>
      <c:valAx>
        <c:axId val="246171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6170800"/>
        <c:crosses val="autoZero"/>
        <c:crossBetween val="between"/>
      </c:valAx>
      <c:serAx>
        <c:axId val="248500480"/>
        <c:scaling>
          <c:orientation val="minMax"/>
        </c:scaling>
        <c:delete val="1"/>
        <c:axPos val="b"/>
        <c:majorTickMark val="out"/>
        <c:minorTickMark val="none"/>
        <c:tickLblPos val="nextTo"/>
        <c:crossAx val="246171976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C6FEBE-0C37-4F89-9F60-431B203E4144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A0F8D1-EA13-4779-B3C0-5FDC17ACD7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50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5F06FE-3F5C-4BFE-9E7C-3B013F368C25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1AB0D2-7846-4316-B404-5DD1F65DE6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2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76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241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8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9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95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558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6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9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4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596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BEF6-2E2C-4618-860B-3A2A3239C450}" type="datetimeFigureOut">
              <a:rPr lang="es-MX" smtClean="0"/>
              <a:t>16/02/2021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F50E7-FCDD-4B7C-B80A-7B6D84D911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76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8B57D77-441D-4A2A-A323-4235BC2133F8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4" name="3 CuadroTexto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endParaRPr lang="es-MX" dirty="0"/>
            </a:p>
          </p:txBody>
        </p:sp>
        <p:pic>
          <p:nvPicPr>
            <p:cNvPr id="1026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2139CCF7-EC56-4CB7-9668-A1B26F0444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4 Rectángulo">
            <a:extLst>
              <a:ext uri="{FF2B5EF4-FFF2-40B4-BE49-F238E27FC236}">
                <a16:creationId xmlns:a16="http://schemas.microsoft.com/office/drawing/2014/main" id="{F6BADAD4-0FA2-43F6-A507-D331AEA40F9A}"/>
              </a:ext>
            </a:extLst>
          </p:cNvPr>
          <p:cNvSpPr/>
          <p:nvPr/>
        </p:nvSpPr>
        <p:spPr>
          <a:xfrm>
            <a:off x="647564" y="2028617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400" b="1" dirty="0"/>
              <a:t>Dirección General de Bibliotecas y Fomento Editorial</a:t>
            </a:r>
          </a:p>
          <a:p>
            <a:pPr algn="ctr"/>
            <a:endParaRPr lang="es-MX" sz="4400" b="1" dirty="0"/>
          </a:p>
          <a:p>
            <a:pPr algn="ctr"/>
            <a:r>
              <a:rPr lang="es-MX" sz="4400" b="1" dirty="0">
                <a:solidFill>
                  <a:srgbClr val="0070C0"/>
                </a:solidFill>
              </a:rPr>
              <a:t>Red Estatal de Bibliotecas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1014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42347847-343F-44AF-9BE5-AABD41E21736}"/>
              </a:ext>
            </a:extLst>
          </p:cNvPr>
          <p:cNvSpPr/>
          <p:nvPr/>
        </p:nvSpPr>
        <p:spPr>
          <a:xfrm>
            <a:off x="755576" y="1526171"/>
            <a:ext cx="7632848" cy="190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/>
              <a:t>Acervo</a:t>
            </a:r>
            <a:endParaRPr lang="es-MX" sz="1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De igual manera para fortalecer los acervos de las bibliotecas y fomentar la lectura, en lo que va de esta administración a través de los procesos de comprar, donación y gestiones ante la Dirección General de Bibliotecas, se ha logrado fortalecer a las bibliotecas de la Red con </a:t>
            </a:r>
            <a:r>
              <a:rPr lang="es-MX" sz="1600" b="1" u="sng" dirty="0"/>
              <a:t>54 mil 855</a:t>
            </a:r>
            <a:r>
              <a:rPr lang="es-MX" sz="1600" b="1" dirty="0"/>
              <a:t> </a:t>
            </a:r>
            <a:r>
              <a:rPr lang="es-MX" sz="1600" dirty="0"/>
              <a:t>ejemplares que fueron distribuidos en las bibliotecas que comprenden la Red de Bibliotecas Públicas.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4498411-C7CE-43E3-929E-8292F97CAD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280" b="14356"/>
          <a:stretch/>
        </p:blipFill>
        <p:spPr>
          <a:xfrm>
            <a:off x="1979711" y="4044787"/>
            <a:ext cx="5688633" cy="212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46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42347847-343F-44AF-9BE5-AABD41E21736}"/>
              </a:ext>
            </a:extLst>
          </p:cNvPr>
          <p:cNvSpPr/>
          <p:nvPr/>
        </p:nvSpPr>
        <p:spPr>
          <a:xfrm>
            <a:off x="755576" y="1516416"/>
            <a:ext cx="7632848" cy="1336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/>
              <a:t>Acervo 2020</a:t>
            </a:r>
            <a:r>
              <a:rPr lang="es-MX" sz="1600" dirty="0"/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Para el presente ejercicio fiscal el estado de Hidalgo recibirá de la Dirección General de Bibliotecas, </a:t>
            </a:r>
            <a:r>
              <a:rPr lang="es-MX" sz="1600" b="1" u="sng" dirty="0"/>
              <a:t>70</a:t>
            </a:r>
            <a:r>
              <a:rPr lang="es-MX" sz="1600" b="1" dirty="0"/>
              <a:t> </a:t>
            </a:r>
            <a:r>
              <a:rPr lang="es-MX" sz="1600" dirty="0"/>
              <a:t>colecciones para las bibliotecas de la Red, acción que en todo caso, será reforzada por el Gobierno del Estado con estantería.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8D80B1-20D0-4A49-9C24-E2A85A7A1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073096"/>
            <a:ext cx="4497056" cy="287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44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C223AF75-3945-4D84-BBBE-853C4B6E28C4}"/>
              </a:ext>
            </a:extLst>
          </p:cNvPr>
          <p:cNvSpPr txBox="1"/>
          <p:nvPr/>
        </p:nvSpPr>
        <p:spPr>
          <a:xfrm>
            <a:off x="647564" y="2564904"/>
            <a:ext cx="7704856" cy="312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2020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través de 19 cursos, se capacitaron a 1203 bibliotecarios y mediadores de lectura en materia de servicios bibliotecarios y fomento a la lectura.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Equipamiento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entregaron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 equipos Kindle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los municipios de (1) Acaxochitlán, (2) Alfajayucan, (3) </a:t>
            </a:r>
            <a:r>
              <a:rPr lang="es-MX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Atlapexco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(4) Atotonilco el Grande, (5) Cuautepec, (6) Huasca de Ocampo, (7) Huejutla de Reyes, (8) Jacala, (9) La Misión, (10) </a:t>
            </a:r>
            <a:r>
              <a:rPr lang="es-MX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Lolotla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(11) Mineral del Chico, (12) Mixquiahuala, (13) Molango, (14) Omitlán, (15) </a:t>
            </a:r>
            <a:r>
              <a:rPr lang="es-MX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Tasquillo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(16) Tepeapulco y (17) Zimapán y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rincones de la ciencia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los municipios de Atotonilco el Grande, Pachuca de Soto y Zimapán.</a:t>
            </a:r>
          </a:p>
        </p:txBody>
      </p:sp>
    </p:spTree>
    <p:extLst>
      <p:ext uri="{BB962C8B-B14F-4D97-AF65-F5344CB8AC3E}">
        <p14:creationId xmlns:p14="http://schemas.microsoft.com/office/powerpoint/2010/main" val="416942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La Red Estatal de Bibliotecas 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77BC0EC7-AE2F-4196-AB6D-9DCF40A86794}"/>
              </a:ext>
            </a:extLst>
          </p:cNvPr>
          <p:cNvSpPr/>
          <p:nvPr/>
        </p:nvSpPr>
        <p:spPr>
          <a:xfrm>
            <a:off x="755576" y="1340768"/>
            <a:ext cx="77408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Se integra por </a:t>
            </a:r>
            <a:r>
              <a:rPr lang="es-MX" sz="1400" b="1" u="sng" dirty="0"/>
              <a:t>289</a:t>
            </a:r>
            <a:r>
              <a:rPr lang="es-MX" sz="1400" dirty="0"/>
              <a:t> bibliotecas en todo el estado; incluye la Biblioteca Central del Estado “Ricardo Garibay”, </a:t>
            </a:r>
            <a:r>
              <a:rPr lang="es-MX" sz="1400" b="1" u="sng" dirty="0"/>
              <a:t>84</a:t>
            </a:r>
            <a:r>
              <a:rPr lang="es-MX" sz="1400" dirty="0"/>
              <a:t> municipales y </a:t>
            </a:r>
            <a:r>
              <a:rPr lang="es-MX" sz="1400" b="1" u="sng" dirty="0"/>
              <a:t>72</a:t>
            </a:r>
            <a:r>
              <a:rPr lang="es-MX" sz="1400" dirty="0"/>
              <a:t> comunitarias en las que se dan servicios:</a:t>
            </a:r>
          </a:p>
          <a:p>
            <a:endParaRPr lang="es-MX" sz="1400" dirty="0"/>
          </a:p>
          <a:p>
            <a:r>
              <a:rPr lang="es-MX" sz="1400" b="1" u="sng" dirty="0"/>
              <a:t>Generales</a:t>
            </a:r>
            <a:r>
              <a:rPr lang="es-MX" sz="14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Préstamo de libros en sala general e infantil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Servicio de consulta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Orientación a Usuarios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Promoción de la biblioteca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Visitas Guiadas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Extensión extra muro o bibliotecaria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Módulo de servicios digitales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Materiales audiovisuales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Préstamo a domicilio (credencialización)</a:t>
            </a:r>
          </a:p>
          <a:p>
            <a:endParaRPr lang="es-MX" sz="1400" dirty="0"/>
          </a:p>
          <a:p>
            <a:r>
              <a:rPr lang="es-MX" sz="1400" b="1" u="sng" dirty="0"/>
              <a:t>Excepcionales</a:t>
            </a:r>
            <a:r>
              <a:rPr lang="es-MX" sz="1400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Fotocopiado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Actividades de fomento al hábito de la lectura y al libro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Actividades culturales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Publicaciones periódicas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Catalogo público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Buzón de sugerencias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Disposición de espacios (aulas y espacios culturales)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Sala Braille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Sala Silentes</a:t>
            </a:r>
          </a:p>
        </p:txBody>
      </p:sp>
    </p:spTree>
    <p:extLst>
      <p:ext uri="{BB962C8B-B14F-4D97-AF65-F5344CB8AC3E}">
        <p14:creationId xmlns:p14="http://schemas.microsoft.com/office/powerpoint/2010/main" val="306889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La Red Estatal de Bibliotecas 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77BC0EC7-AE2F-4196-AB6D-9DCF40A86794}"/>
              </a:ext>
            </a:extLst>
          </p:cNvPr>
          <p:cNvSpPr/>
          <p:nvPr/>
        </p:nvSpPr>
        <p:spPr>
          <a:xfrm>
            <a:off x="755576" y="1805915"/>
            <a:ext cx="7740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De igual manera se brindan actividades de extensión bibliotecaria como una estrategia para extender los servicios que presta la biblioteca a poblaciones que por diversas razones (económicas, sociales, geográficas, entre otras) no pueden asistir a la biblioteca pública.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2760C46-9C88-443B-A8CC-26F0E4F4F4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263"/>
          <a:stretch/>
        </p:blipFill>
        <p:spPr>
          <a:xfrm>
            <a:off x="539552" y="3096498"/>
            <a:ext cx="2998739" cy="29247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A175BEF-83BD-41E6-A2C3-A91CEAE7E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3254040"/>
            <a:ext cx="5257770" cy="276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8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77BC0EC7-AE2F-4196-AB6D-9DCF40A86794}"/>
              </a:ext>
            </a:extLst>
          </p:cNvPr>
          <p:cNvSpPr/>
          <p:nvPr/>
        </p:nvSpPr>
        <p:spPr>
          <a:xfrm>
            <a:off x="647564" y="1947604"/>
            <a:ext cx="77408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/>
              <a:t>En esta administración se han dotado de mobiliario, equipo de cómputo y paquetes tecnológicos a </a:t>
            </a:r>
            <a:r>
              <a:rPr lang="es-MX" sz="1600" b="1" u="sng" dirty="0"/>
              <a:t>114</a:t>
            </a:r>
            <a:r>
              <a:rPr lang="es-MX" sz="1600" dirty="0"/>
              <a:t> bibliotecas públicas de </a:t>
            </a:r>
            <a:r>
              <a:rPr lang="es-MX" sz="1600" b="1" u="sng" dirty="0"/>
              <a:t>61</a:t>
            </a:r>
            <a:r>
              <a:rPr lang="es-MX" sz="1600" dirty="0"/>
              <a:t> municipios, lo que representa un mejoramiento del </a:t>
            </a:r>
            <a:r>
              <a:rPr lang="es-MX" sz="1600" b="1" u="sng" dirty="0"/>
              <a:t>40%</a:t>
            </a:r>
            <a:r>
              <a:rPr lang="es-MX" sz="1600" dirty="0"/>
              <a:t> de las bibliotecas que integran la red beneficiando a </a:t>
            </a:r>
            <a:r>
              <a:rPr lang="es-MX" sz="1600" b="1" u="sng" dirty="0"/>
              <a:t>453 mil 818 </a:t>
            </a:r>
            <a:r>
              <a:rPr lang="es-MX" sz="1600" dirty="0"/>
              <a:t>personas.</a:t>
            </a:r>
          </a:p>
          <a:p>
            <a:endParaRPr lang="es-MX" sz="1600" dirty="0"/>
          </a:p>
          <a:p>
            <a:r>
              <a:rPr lang="es-MX" sz="1600" b="1" dirty="0"/>
              <a:t>Rincones de la Ciencia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Se instalaron durante </a:t>
            </a:r>
            <a:r>
              <a:rPr lang="es-MX" sz="1600" b="1" u="sng" dirty="0"/>
              <a:t>2018</a:t>
            </a:r>
            <a:r>
              <a:rPr lang="es-MX" sz="1600" dirty="0"/>
              <a:t> para promover la ciencia, tecnología, innovación, el arte y la cultura. Mediante gestiones con el CITNOVA de Hidalgo, se brindaron </a:t>
            </a:r>
            <a:r>
              <a:rPr lang="es-MX" sz="1600" b="1" u="sng" dirty="0"/>
              <a:t>7</a:t>
            </a:r>
            <a:r>
              <a:rPr lang="es-MX" sz="1600" dirty="0"/>
              <a:t> paquetes tecnológicos al mismo número de bibliotecas beneficiando a una población de </a:t>
            </a:r>
            <a:r>
              <a:rPr lang="es-MX" sz="1600" b="1" u="sng" dirty="0"/>
              <a:t>429,365</a:t>
            </a:r>
            <a:r>
              <a:rPr lang="es-MX" sz="1600" dirty="0"/>
              <a:t> personas.</a:t>
            </a:r>
          </a:p>
          <a:p>
            <a:endParaRPr lang="es-MX" sz="1600" dirty="0"/>
          </a:p>
          <a:p>
            <a:r>
              <a:rPr lang="es-MX" sz="1600" b="1" dirty="0"/>
              <a:t>Extensión Bibliotecaria y Fomento a la Lectura</a:t>
            </a:r>
          </a:p>
          <a:p>
            <a:pPr algn="just"/>
            <a:endParaRPr lang="es-MX" sz="1600" dirty="0"/>
          </a:p>
          <a:p>
            <a:pPr algn="just"/>
            <a:r>
              <a:rPr lang="es-MX" sz="1600" dirty="0"/>
              <a:t>En las bibliotecas del estado, en estas materias se han realizado </a:t>
            </a:r>
            <a:r>
              <a:rPr lang="es-MX" sz="1600" b="1" u="sng" dirty="0"/>
              <a:t>82,407</a:t>
            </a:r>
            <a:r>
              <a:rPr lang="es-MX" sz="1600" dirty="0"/>
              <a:t> actividades entre presentaciones editoriales, conferencias, y lecturas en voz alta, con una asistencia de </a:t>
            </a:r>
            <a:r>
              <a:rPr lang="es-MX" sz="1600" b="1" dirty="0"/>
              <a:t>1’659,058</a:t>
            </a:r>
            <a:r>
              <a:rPr lang="es-MX" sz="1600" dirty="0"/>
              <a:t> usuarios.</a:t>
            </a:r>
          </a:p>
        </p:txBody>
      </p:sp>
    </p:spTree>
    <p:extLst>
      <p:ext uri="{BB962C8B-B14F-4D97-AF65-F5344CB8AC3E}">
        <p14:creationId xmlns:p14="http://schemas.microsoft.com/office/powerpoint/2010/main" val="390669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D17FBF2-4861-4184-BB57-5400681714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416730"/>
              </p:ext>
            </p:extLst>
          </p:nvPr>
        </p:nvGraphicFramePr>
        <p:xfrm>
          <a:off x="3851920" y="3429000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378726A-944E-4FDE-838F-9A47DA2D7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652660"/>
              </p:ext>
            </p:extLst>
          </p:nvPr>
        </p:nvGraphicFramePr>
        <p:xfrm>
          <a:off x="539552" y="1556792"/>
          <a:ext cx="3528392" cy="2176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245">
                  <a:extLst>
                    <a:ext uri="{9D8B030D-6E8A-4147-A177-3AD203B41FA5}">
                      <a16:colId xmlns:a16="http://schemas.microsoft.com/office/drawing/2014/main" val="2585527483"/>
                    </a:ext>
                  </a:extLst>
                </a:gridCol>
                <a:gridCol w="1357963">
                  <a:extLst>
                    <a:ext uri="{9D8B030D-6E8A-4147-A177-3AD203B41FA5}">
                      <a16:colId xmlns:a16="http://schemas.microsoft.com/office/drawing/2014/main" val="20098608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57191547"/>
                    </a:ext>
                  </a:extLst>
                </a:gridCol>
              </a:tblGrid>
              <a:tr h="25780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 DE ACTIVIDADES DE ANIMACIÓN DE LECTURA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23535"/>
                  </a:ext>
                </a:extLst>
              </a:tr>
              <a:tr h="39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</a:rPr>
                        <a:t>Año</a:t>
                      </a:r>
                      <a:endParaRPr lang="es-MX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</a:rPr>
                        <a:t>Actividades</a:t>
                      </a:r>
                      <a:endParaRPr lang="es-MX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Asistentes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60628315"/>
                  </a:ext>
                </a:extLst>
              </a:tr>
              <a:tr h="39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2017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29,051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445,210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53273454"/>
                  </a:ext>
                </a:extLst>
              </a:tr>
              <a:tr h="39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2018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30,139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612,542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7122684"/>
                  </a:ext>
                </a:extLst>
              </a:tr>
              <a:tr h="396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2019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23,217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601,306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73270130"/>
                  </a:ext>
                </a:extLst>
              </a:tr>
              <a:tr h="33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82,407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1,659,058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289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369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42347847-343F-44AF-9BE5-AABD41E21736}"/>
              </a:ext>
            </a:extLst>
          </p:cNvPr>
          <p:cNvSpPr/>
          <p:nvPr/>
        </p:nvSpPr>
        <p:spPr>
          <a:xfrm>
            <a:off x="755576" y="1556793"/>
            <a:ext cx="7632848" cy="1464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En las bibliotecas de la Red se difunden los cursos de verano, “Mis Vacaciones en la Bibliotecas”, con la finalidad de acercar a los niños a la lectura a través de diversos talleres.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MX" sz="1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Total de actividades de fomento en los talleres: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574518-B04E-4853-97CD-9D022CD1F9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276" b="22131"/>
          <a:stretch/>
        </p:blipFill>
        <p:spPr>
          <a:xfrm>
            <a:off x="824372" y="4001117"/>
            <a:ext cx="3315580" cy="18761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DE9C272-8FB3-4ED6-8808-0A9515432B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454" y="3430953"/>
            <a:ext cx="4359018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6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C223AF75-3945-4D84-BBBE-853C4B6E28C4}"/>
              </a:ext>
            </a:extLst>
          </p:cNvPr>
          <p:cNvSpPr txBox="1"/>
          <p:nvPr/>
        </p:nvSpPr>
        <p:spPr>
          <a:xfrm>
            <a:off x="615415" y="3068960"/>
            <a:ext cx="7956884" cy="223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bibliotecarios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mes de septiembre </a:t>
            </a:r>
            <a:r>
              <a:rPr lang="es-MX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2019 al 30 de agosto de 2020,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han brindado 959,868 servicios, derivado de la pandemia COVID-19, beneficiando a 1,103,615 usuarios.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Actualmente se encuentran abiertos 33 espacios bibliotecarios de 12 municipios, mismos a los que se les pidió para la apertura, el visto bueno de autoridades sanitarias y cumplir con las medidas básicas para evitar el contagio de COVID-19.</a:t>
            </a:r>
          </a:p>
        </p:txBody>
      </p:sp>
    </p:spTree>
    <p:extLst>
      <p:ext uri="{BB962C8B-B14F-4D97-AF65-F5344CB8AC3E}">
        <p14:creationId xmlns:p14="http://schemas.microsoft.com/office/powerpoint/2010/main" val="411508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ángulo 1">
            <a:extLst>
              <a:ext uri="{FF2B5EF4-FFF2-40B4-BE49-F238E27FC236}">
                <a16:creationId xmlns:a16="http://schemas.microsoft.com/office/drawing/2014/main" id="{42347847-343F-44AF-9BE5-AABD41E21736}"/>
              </a:ext>
            </a:extLst>
          </p:cNvPr>
          <p:cNvSpPr/>
          <p:nvPr/>
        </p:nvSpPr>
        <p:spPr>
          <a:xfrm>
            <a:off x="755576" y="1556793"/>
            <a:ext cx="7632848" cy="4269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b="1" dirty="0"/>
              <a:t>Automatización de bibliotecas  2019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MX" sz="16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La automatización en bibliotecas, propicia que los métodos de consulta y búsqueda de información sean mucho más ágiles, así como el préstamo a domicilio y la consulta de los datos bibliográficos entre las  bibliotecas que se encuentran automatizadas, manteniendo a la vanguardia los servicios bibliotecarios  en el estado y el país.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Para tener catálogos en línea y automatizar los servicios bibliotecarios, en esta administración se incorporaron registros </a:t>
            </a:r>
            <a:r>
              <a:rPr lang="es-MX" sz="1600" dirty="0" err="1"/>
              <a:t>catalográficos</a:t>
            </a:r>
            <a:r>
              <a:rPr lang="es-MX" sz="1600" dirty="0"/>
              <a:t> para automatizar </a:t>
            </a:r>
            <a:r>
              <a:rPr lang="es-MX" sz="1600" b="1" u="sng" dirty="0"/>
              <a:t>23</a:t>
            </a:r>
            <a:r>
              <a:rPr lang="es-MX" sz="1600" dirty="0"/>
              <a:t> bibliotecas, las cuales se sumarán a las 89 que se tenían y dan un total de </a:t>
            </a:r>
            <a:r>
              <a:rPr lang="es-MX" sz="1600" b="1" u="sng" dirty="0"/>
              <a:t>104</a:t>
            </a:r>
            <a:r>
              <a:rPr lang="es-MX" sz="1600" dirty="0"/>
              <a:t>, es decir, el </a:t>
            </a:r>
            <a:r>
              <a:rPr lang="es-MX" sz="1600" b="1" u="sng" dirty="0"/>
              <a:t>36%</a:t>
            </a:r>
            <a:r>
              <a:rPr lang="es-MX" sz="1600" dirty="0"/>
              <a:t> de la red de bibliotecas con </a:t>
            </a:r>
            <a:r>
              <a:rPr lang="es-MX" sz="1600" b="1" u="sng" dirty="0"/>
              <a:t>562,258</a:t>
            </a:r>
            <a:r>
              <a:rPr lang="es-MX" sz="1600" dirty="0"/>
              <a:t> registros bibliográficos.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600" dirty="0"/>
              <a:t>Estos registros se ingresaron al Banco Estatal de Información Bibliográfica. Sin embargo es indispensable actualizar (v.500 a v.612) y adquirir licencias para cada equipo en los que se carga el catálogo, para garantizar la funcionalidad al 100% de los catálogos procesados.</a:t>
            </a:r>
          </a:p>
        </p:txBody>
      </p:sp>
    </p:spTree>
    <p:extLst>
      <p:ext uri="{BB962C8B-B14F-4D97-AF65-F5344CB8AC3E}">
        <p14:creationId xmlns:p14="http://schemas.microsoft.com/office/powerpoint/2010/main" val="414177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C2B829F-F492-4B30-8356-04CDEF41DDCC}"/>
              </a:ext>
            </a:extLst>
          </p:cNvPr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" name="3 CuadroTexto">
              <a:extLst>
                <a:ext uri="{FF2B5EF4-FFF2-40B4-BE49-F238E27FC236}">
                  <a16:creationId xmlns:a16="http://schemas.microsoft.com/office/drawing/2014/main" id="{5EFA0B2D-8F5C-415D-9EA3-A52A87680BF5}"/>
                </a:ext>
              </a:extLst>
            </p:cNvPr>
            <p:cNvSpPr txBox="1"/>
            <p:nvPr/>
          </p:nvSpPr>
          <p:spPr>
            <a:xfrm>
              <a:off x="0" y="0"/>
              <a:ext cx="9144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s-MX" dirty="0"/>
            </a:p>
            <a:p>
              <a:pPr algn="r"/>
              <a:r>
                <a:rPr lang="es-MX" dirty="0"/>
                <a:t>Secretaría de Cultura</a:t>
              </a:r>
            </a:p>
            <a:p>
              <a:pPr algn="r"/>
              <a:r>
                <a:rPr lang="es-MX" b="1" dirty="0">
                  <a:solidFill>
                    <a:srgbClr val="0070C0"/>
                  </a:solidFill>
                </a:rPr>
                <a:t>Red Estatal de Bibliotecas</a:t>
              </a:r>
              <a:endParaRPr lang="es-MX" dirty="0"/>
            </a:p>
          </p:txBody>
        </p:sp>
        <p:pic>
          <p:nvPicPr>
            <p:cNvPr id="11" name="Picture 2" descr="La imagen puede contener: texto que dice &quot;H Secretaría de Cultura Hidalgo crece contigo&quot;">
              <a:extLst>
                <a:ext uri="{FF2B5EF4-FFF2-40B4-BE49-F238E27FC236}">
                  <a16:creationId xmlns:a16="http://schemas.microsoft.com/office/drawing/2014/main" id="{E36BB6A9-F54E-464F-8922-897ED47FFD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564" y="186660"/>
              <a:ext cx="1040904" cy="1040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C223AF75-3945-4D84-BBBE-853C4B6E28C4}"/>
              </a:ext>
            </a:extLst>
          </p:cNvPr>
          <p:cNvSpPr txBox="1"/>
          <p:nvPr/>
        </p:nvSpPr>
        <p:spPr>
          <a:xfrm>
            <a:off x="539552" y="2276872"/>
            <a:ext cx="7956884" cy="3228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Resultados 2020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Automatización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materia de sistematización a través del ingreso de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49,366 registros </a:t>
            </a:r>
            <a:r>
              <a:rPr lang="es-MX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catalográficos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Banco Estatal y la dotación de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espacios con equipo de cómputo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avanzamos en la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automatización de 15 bibliotecas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red estatal de bibliotecas se conforma de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289 bibliotecas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las cuales 89 están automatizadas y </a:t>
            </a:r>
            <a:r>
              <a:rPr lang="es-MX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</a:t>
            </a:r>
            <a:r>
              <a:rPr lang="es-MX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están por concluir el proceso (incluye las 15 que se informan en el periodo).</a:t>
            </a:r>
          </a:p>
        </p:txBody>
      </p:sp>
    </p:spTree>
    <p:extLst>
      <p:ext uri="{BB962C8B-B14F-4D97-AF65-F5344CB8AC3E}">
        <p14:creationId xmlns:p14="http://schemas.microsoft.com/office/powerpoint/2010/main" val="249607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18092</TotalTime>
  <Words>1023</Words>
  <Application>Microsoft Office PowerPoint</Application>
  <PresentationFormat>Presentación en pantalla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Giovanni Acua Reyes</dc:creator>
  <cp:lastModifiedBy>DGByFE</cp:lastModifiedBy>
  <cp:revision>203</cp:revision>
  <cp:lastPrinted>2018-10-23T18:46:06Z</cp:lastPrinted>
  <dcterms:created xsi:type="dcterms:W3CDTF">2018-09-13T15:18:38Z</dcterms:created>
  <dcterms:modified xsi:type="dcterms:W3CDTF">2021-02-17T00:18:03Z</dcterms:modified>
</cp:coreProperties>
</file>